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media1.mp4" ContentType="video/mp4"/>
  <Override PartName="/ppt/media/image2.png" ContentType="image/png"/>
  <Override PartName="/ppt/media/image3.jpeg" ContentType="image/jpe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1.jpeg" ContentType="image/jpeg"/>
  <Override PartName="/ppt/media/image9.png" ContentType="image/png"/>
  <Override PartName="/ppt/media/image10.jpeg" ContentType="image/jpe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presProps" Target="presProps.xml"/>
</Relationships>
</file>

<file path=ppt/media/image10.jpeg>
</file>

<file path=ppt/media/image11.jpe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6DDE32-6580-4181-B5A1-BB94FBDE209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219320" y="441072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3D1A442-CC64-441A-A3EE-8FF3F7BD8A2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08364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C5BB4DA-2663-41D7-84FE-880F4F8603A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21932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2908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63848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5F9083-9C67-4C3E-9FEE-81752BAF0B8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E6BE8C4-1F31-4385-B2C1-6228D282EED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5CB9069-9A48-4210-81BB-4BBD3862F4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84DCBA4-0F03-4633-A624-973BBC7D6F5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CF67A88-D09E-422B-98E1-BA49C23C7F3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F7C606A-99F8-49AA-9C40-95B278F994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33B3186-E159-4B0A-A6B5-7DD17DFA644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4B00494-ACAE-4E09-8CAD-25B9B40A8D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08F173F-66C5-4BCF-B815-B2E4C16853C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8364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D251F23-380E-4988-BAA1-6D00A9C97A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D325834-8A0F-4A64-A26E-860A1F1ACAB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1219320" y="441072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069B1EF-AEB3-4B25-9DF6-27AE38C30C7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08364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1A20D98-0FE1-4308-8D9B-D5B6AB73FBE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121932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42908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638480" y="4410720"/>
            <a:ext cx="305640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D9334A0-2487-4CD9-B118-B90031C8E2F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56276CB-B295-4C81-B188-13D94F8F44F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928F13-6F0D-4A78-B5CD-645E3EC91A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0823D21-37CB-421E-8F55-7601F2D517E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A9C29AE-C6EF-4246-9F51-8E865E6018B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0446B73-FAA0-45DA-AA30-F59D813B5B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400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083640" y="441072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DF96499-2B95-4AD4-8175-018944362E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219320" y="4410720"/>
            <a:ext cx="9492840" cy="191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1695923-3B8F-4C3E-9325-9E825F521B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19320" y="1122480"/>
            <a:ext cx="8875800" cy="374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20000"/>
              </a:lnSpc>
              <a:buNone/>
            </a:pP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k to 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edit 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Mas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ter 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title 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styl</a:t>
            </a: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e</a:t>
            </a:r>
            <a:endParaRPr b="0" lang="en-US" sz="54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62800" y="6356520"/>
            <a:ext cx="3063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100" spc="-1" strike="noStrike">
                <a:solidFill>
                  <a:srgbClr val="ffffff"/>
                </a:solidFill>
                <a:latin typeface="Consola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/>
                </a:solidFill>
                <a:latin typeface="Consolas"/>
              </a:rPr>
              <a:t>&lt;date/time&gt;</a:t>
            </a:r>
            <a:endParaRPr b="0" lang="en-US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 rot="5400000">
            <a:off x="10099800" y="4308480"/>
            <a:ext cx="34707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11396520" y="6356520"/>
            <a:ext cx="5756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100" spc="-1" strike="noStrike">
                <a:solidFill>
                  <a:srgbClr val="ffffff"/>
                </a:solidFill>
                <a:latin typeface="Consola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02801C1-2AA5-4D19-A28A-74851542148D}" type="slidenum">
              <a:rPr b="0" lang="en-US" sz="1100" spc="-1" strike="noStrike">
                <a:solidFill>
                  <a:srgbClr val="ffffff"/>
                </a:solidFill>
                <a:latin typeface="Consolas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nsolas"/>
              </a:rPr>
              <a:t>Click to edit the outline text format</a:t>
            </a: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onsolas"/>
              </a:rPr>
              <a:t>Second Outline Level</a:t>
            </a:r>
            <a:endParaRPr b="0" lang="en-US" sz="1400" spc="-1" strike="noStrike">
              <a:solidFill>
                <a:srgbClr val="ffffff"/>
              </a:solidFill>
              <a:latin typeface="Consolas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Consolas"/>
              </a:rPr>
              <a:t>Third Outline Level</a:t>
            </a:r>
            <a:endParaRPr b="0" lang="en-US" sz="1200" spc="-1" strike="noStrike">
              <a:solidFill>
                <a:srgbClr val="ffffff"/>
              </a:solidFill>
              <a:latin typeface="Consolas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ffffff"/>
                </a:solidFill>
                <a:latin typeface="Consolas"/>
              </a:rPr>
              <a:t>Fourth Outline Level</a:t>
            </a:r>
            <a:endParaRPr b="0" lang="en-US" sz="1200" spc="-1" strike="noStrike">
              <a:solidFill>
                <a:srgbClr val="ffffff"/>
              </a:solidFill>
              <a:latin typeface="Consolas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olas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nsolas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olas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nsolas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olas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nsola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219320" y="2318040"/>
            <a:ext cx="9492840" cy="4006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Consolas"/>
              </a:rPr>
              <a:t>Click to edit Master text styles</a:t>
            </a:r>
            <a:endParaRPr b="0" lang="en-US" sz="1600" spc="-1" strike="noStrike">
              <a:solidFill>
                <a:srgbClr val="ffffff"/>
              </a:solidFill>
              <a:latin typeface="Consolas"/>
            </a:endParaRPr>
          </a:p>
          <a:p>
            <a:pPr lvl="1" marL="45720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Consolas"/>
              <a:buChar char="+"/>
            </a:pPr>
            <a:r>
              <a:rPr b="0" lang="en-US" sz="1400" spc="-1" strike="noStrike">
                <a:solidFill>
                  <a:srgbClr val="ffffff"/>
                </a:solidFill>
                <a:latin typeface="Consolas"/>
              </a:rPr>
              <a:t>Second level</a:t>
            </a:r>
            <a:endParaRPr b="0" lang="en-US" sz="1400" spc="-1" strike="noStrike">
              <a:solidFill>
                <a:srgbClr val="ffffff"/>
              </a:solidFill>
              <a:latin typeface="Consolas"/>
            </a:endParaRPr>
          </a:p>
          <a:p>
            <a:pPr lvl="2" marL="64008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Consolas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latin typeface="Consolas"/>
            </a:endParaRPr>
          </a:p>
          <a:p>
            <a:pPr lvl="3" marL="82296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Consolas"/>
              <a:buChar char="+"/>
            </a:pPr>
            <a:r>
              <a:rPr b="0" lang="en-US" sz="1200" spc="-1" strike="noStrike">
                <a:solidFill>
                  <a:srgbClr val="ffffff"/>
                </a:solidFill>
                <a:latin typeface="Consolas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latin typeface="Consolas"/>
            </a:endParaRPr>
          </a:p>
          <a:p>
            <a:pPr lvl="4" marL="100584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Consolas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62800" y="6356520"/>
            <a:ext cx="3063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100" spc="-1" strike="noStrike">
                <a:solidFill>
                  <a:srgbClr val="ffffff"/>
                </a:solidFill>
                <a:latin typeface="Consola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/>
                </a:solidFill>
                <a:latin typeface="Consolas"/>
              </a:rPr>
              <a:t>&lt;date/time&gt;</a:t>
            </a:r>
            <a:endParaRPr b="0" lang="en-US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 rot="5400000">
            <a:off x="10099800" y="4308480"/>
            <a:ext cx="34707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11396520" y="6356520"/>
            <a:ext cx="5756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100" spc="-1" strike="noStrike">
                <a:solidFill>
                  <a:srgbClr val="ffffff"/>
                </a:solidFill>
                <a:latin typeface="Consola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ACC6FC5-34AD-44DF-983A-9929EC2490EE}" type="slidenum">
              <a:rPr b="0" lang="en-US" sz="1100" spc="-1" strike="noStrike">
                <a:solidFill>
                  <a:srgbClr val="ffffff"/>
                </a:solidFill>
                <a:latin typeface="Consolas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3" name="" descr="Rotary Phone Ringing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4" name="Freeform: Shape 10"/>
          <p:cNvSpPr/>
          <p:nvPr/>
        </p:nvSpPr>
        <p:spPr>
          <a:xfrm>
            <a:off x="0" y="4829040"/>
            <a:ext cx="12191760" cy="2028600"/>
          </a:xfrm>
          <a:custGeom>
            <a:avLst/>
            <a:gdLst/>
            <a:ahLst/>
            <a:rect l="l" t="t" r="r" b="b"/>
            <a:pathLst>
              <a:path w="12192000" h="2028868">
                <a:moveTo>
                  <a:pt x="1390955" y="184"/>
                </a:moveTo>
                <a:cubicBezTo>
                  <a:pt x="1399661" y="-425"/>
                  <a:pt x="1412300" y="270"/>
                  <a:pt x="1434549" y="5530"/>
                </a:cubicBezTo>
                <a:cubicBezTo>
                  <a:pt x="1496241" y="30386"/>
                  <a:pt x="1587306" y="32254"/>
                  <a:pt x="1637948" y="65776"/>
                </a:cubicBezTo>
                <a:cubicBezTo>
                  <a:pt x="1691494" y="76965"/>
                  <a:pt x="1719091" y="99884"/>
                  <a:pt x="1759056" y="111492"/>
                </a:cubicBezTo>
                <a:cubicBezTo>
                  <a:pt x="1818769" y="127666"/>
                  <a:pt x="1839146" y="134470"/>
                  <a:pt x="1877728" y="135429"/>
                </a:cubicBezTo>
                <a:cubicBezTo>
                  <a:pt x="1896351" y="125356"/>
                  <a:pt x="2012576" y="170998"/>
                  <a:pt x="2042244" y="179641"/>
                </a:cubicBezTo>
                <a:lnTo>
                  <a:pt x="2058061" y="187052"/>
                </a:lnTo>
                <a:cubicBezTo>
                  <a:pt x="2078492" y="194416"/>
                  <a:pt x="2133996" y="216916"/>
                  <a:pt x="2164831" y="223826"/>
                </a:cubicBezTo>
                <a:cubicBezTo>
                  <a:pt x="2205627" y="227521"/>
                  <a:pt x="2221974" y="221435"/>
                  <a:pt x="2287219" y="234911"/>
                </a:cubicBezTo>
                <a:cubicBezTo>
                  <a:pt x="2308969" y="236839"/>
                  <a:pt x="2342080" y="230491"/>
                  <a:pt x="2373568" y="230563"/>
                </a:cubicBezTo>
                <a:cubicBezTo>
                  <a:pt x="2413847" y="234140"/>
                  <a:pt x="2437134" y="220427"/>
                  <a:pt x="2476147" y="235343"/>
                </a:cubicBezTo>
                <a:lnTo>
                  <a:pt x="2713522" y="243255"/>
                </a:lnTo>
                <a:lnTo>
                  <a:pt x="2718916" y="242580"/>
                </a:lnTo>
                <a:lnTo>
                  <a:pt x="2843662" y="240993"/>
                </a:lnTo>
                <a:cubicBezTo>
                  <a:pt x="2856789" y="237802"/>
                  <a:pt x="2869596" y="238229"/>
                  <a:pt x="2874892" y="237503"/>
                </a:cubicBezTo>
                <a:lnTo>
                  <a:pt x="2875436" y="236635"/>
                </a:lnTo>
                <a:lnTo>
                  <a:pt x="2942858" y="251822"/>
                </a:lnTo>
                <a:lnTo>
                  <a:pt x="2995934" y="265717"/>
                </a:lnTo>
                <a:cubicBezTo>
                  <a:pt x="3001138" y="268164"/>
                  <a:pt x="3005875" y="271094"/>
                  <a:pt x="3009910" y="274686"/>
                </a:cubicBezTo>
                <a:cubicBezTo>
                  <a:pt x="3052347" y="298998"/>
                  <a:pt x="3120979" y="287593"/>
                  <a:pt x="3280097" y="311905"/>
                </a:cubicBezTo>
                <a:cubicBezTo>
                  <a:pt x="3312439" y="328299"/>
                  <a:pt x="3361027" y="313842"/>
                  <a:pt x="3405770" y="326517"/>
                </a:cubicBezTo>
                <a:cubicBezTo>
                  <a:pt x="3463644" y="332812"/>
                  <a:pt x="3512865" y="333000"/>
                  <a:pt x="3567259" y="337325"/>
                </a:cubicBezTo>
                <a:cubicBezTo>
                  <a:pt x="3625982" y="342633"/>
                  <a:pt x="3717288" y="355449"/>
                  <a:pt x="3758105" y="358365"/>
                </a:cubicBezTo>
                <a:cubicBezTo>
                  <a:pt x="3780102" y="359345"/>
                  <a:pt x="3778518" y="353911"/>
                  <a:pt x="3812162" y="354818"/>
                </a:cubicBezTo>
                <a:cubicBezTo>
                  <a:pt x="3844059" y="370288"/>
                  <a:pt x="3891932" y="350638"/>
                  <a:pt x="3931396" y="370955"/>
                </a:cubicBezTo>
                <a:cubicBezTo>
                  <a:pt x="3946095" y="376605"/>
                  <a:pt x="3992749" y="382936"/>
                  <a:pt x="4002267" y="377340"/>
                </a:cubicBezTo>
                <a:cubicBezTo>
                  <a:pt x="4012138" y="377261"/>
                  <a:pt x="4023224" y="381342"/>
                  <a:pt x="4028460" y="374630"/>
                </a:cubicBezTo>
                <a:cubicBezTo>
                  <a:pt x="4036780" y="366846"/>
                  <a:pt x="4069305" y="385457"/>
                  <a:pt x="4065532" y="374300"/>
                </a:cubicBezTo>
                <a:lnTo>
                  <a:pt x="4191732" y="372499"/>
                </a:lnTo>
                <a:lnTo>
                  <a:pt x="4232518" y="377131"/>
                </a:lnTo>
                <a:lnTo>
                  <a:pt x="4238372" y="378188"/>
                </a:lnTo>
                <a:cubicBezTo>
                  <a:pt x="4248116" y="380278"/>
                  <a:pt x="4277508" y="386971"/>
                  <a:pt x="4290981" y="389671"/>
                </a:cubicBezTo>
                <a:cubicBezTo>
                  <a:pt x="4313198" y="404112"/>
                  <a:pt x="4349703" y="404265"/>
                  <a:pt x="4379064" y="411561"/>
                </a:cubicBezTo>
                <a:lnTo>
                  <a:pt x="4459811" y="430329"/>
                </a:lnTo>
                <a:lnTo>
                  <a:pt x="4513724" y="436060"/>
                </a:lnTo>
                <a:lnTo>
                  <a:pt x="4536504" y="442541"/>
                </a:lnTo>
                <a:cubicBezTo>
                  <a:pt x="4552839" y="444978"/>
                  <a:pt x="4614551" y="446144"/>
                  <a:pt x="4640313" y="443540"/>
                </a:cubicBezTo>
                <a:cubicBezTo>
                  <a:pt x="4662147" y="440986"/>
                  <a:pt x="4657791" y="431411"/>
                  <a:pt x="4691075" y="426921"/>
                </a:cubicBezTo>
                <a:cubicBezTo>
                  <a:pt x="4725356" y="437067"/>
                  <a:pt x="4768806" y="410033"/>
                  <a:pt x="4811440" y="423744"/>
                </a:cubicBezTo>
                <a:cubicBezTo>
                  <a:pt x="4826963" y="426960"/>
                  <a:pt x="4874062" y="425734"/>
                  <a:pt x="4882386" y="418695"/>
                </a:cubicBezTo>
                <a:cubicBezTo>
                  <a:pt x="4892087" y="417037"/>
                  <a:pt x="4903760" y="419286"/>
                  <a:pt x="4907662" y="411831"/>
                </a:cubicBezTo>
                <a:cubicBezTo>
                  <a:pt x="4914397" y="402828"/>
                  <a:pt x="4949882" y="415966"/>
                  <a:pt x="4944087" y="405573"/>
                </a:cubicBezTo>
                <a:cubicBezTo>
                  <a:pt x="4969259" y="414559"/>
                  <a:pt x="4987003" y="395636"/>
                  <a:pt x="5007075" y="390694"/>
                </a:cubicBezTo>
                <a:lnTo>
                  <a:pt x="5067961" y="383600"/>
                </a:lnTo>
                <a:lnTo>
                  <a:pt x="5108970" y="381637"/>
                </a:lnTo>
                <a:lnTo>
                  <a:pt x="5114928" y="381742"/>
                </a:lnTo>
                <a:cubicBezTo>
                  <a:pt x="5124907" y="382243"/>
                  <a:pt x="5138262" y="384897"/>
                  <a:pt x="5149802" y="384642"/>
                </a:cubicBezTo>
                <a:lnTo>
                  <a:pt x="5221533" y="382595"/>
                </a:lnTo>
                <a:cubicBezTo>
                  <a:pt x="5272117" y="387362"/>
                  <a:pt x="5364785" y="393670"/>
                  <a:pt x="5453307" y="413241"/>
                </a:cubicBezTo>
                <a:lnTo>
                  <a:pt x="5505015" y="409536"/>
                </a:lnTo>
                <a:lnTo>
                  <a:pt x="5518799" y="410457"/>
                </a:lnTo>
                <a:lnTo>
                  <a:pt x="5643534" y="425433"/>
                </a:lnTo>
                <a:cubicBezTo>
                  <a:pt x="5707481" y="443152"/>
                  <a:pt x="5732223" y="424753"/>
                  <a:pt x="5785959" y="452296"/>
                </a:cubicBezTo>
                <a:cubicBezTo>
                  <a:pt x="5777344" y="441597"/>
                  <a:pt x="5862008" y="442986"/>
                  <a:pt x="5880652" y="448078"/>
                </a:cubicBezTo>
                <a:cubicBezTo>
                  <a:pt x="5902526" y="457387"/>
                  <a:pt x="6036512" y="492361"/>
                  <a:pt x="6098321" y="504503"/>
                </a:cubicBezTo>
                <a:cubicBezTo>
                  <a:pt x="6162673" y="518137"/>
                  <a:pt x="6212879" y="524641"/>
                  <a:pt x="6243319" y="529881"/>
                </a:cubicBezTo>
                <a:lnTo>
                  <a:pt x="6364035" y="557003"/>
                </a:lnTo>
                <a:cubicBezTo>
                  <a:pt x="6395710" y="558741"/>
                  <a:pt x="6446928" y="546552"/>
                  <a:pt x="6471012" y="546378"/>
                </a:cubicBezTo>
                <a:cubicBezTo>
                  <a:pt x="6482908" y="549834"/>
                  <a:pt x="6495493" y="553080"/>
                  <a:pt x="6508541" y="555958"/>
                </a:cubicBezTo>
                <a:lnTo>
                  <a:pt x="6516595" y="557205"/>
                </a:lnTo>
                <a:lnTo>
                  <a:pt x="6554894" y="560169"/>
                </a:lnTo>
                <a:cubicBezTo>
                  <a:pt x="6578001" y="561078"/>
                  <a:pt x="6632342" y="561350"/>
                  <a:pt x="6655235" y="562659"/>
                </a:cubicBezTo>
                <a:cubicBezTo>
                  <a:pt x="6665282" y="571828"/>
                  <a:pt x="6678032" y="571391"/>
                  <a:pt x="6692251" y="568022"/>
                </a:cubicBezTo>
                <a:cubicBezTo>
                  <a:pt x="6723150" y="576843"/>
                  <a:pt x="6757466" y="574624"/>
                  <a:pt x="6795372" y="579221"/>
                </a:cubicBezTo>
                <a:cubicBezTo>
                  <a:pt x="6829973" y="594877"/>
                  <a:pt x="6859708" y="582830"/>
                  <a:pt x="6900177" y="587811"/>
                </a:cubicBezTo>
                <a:cubicBezTo>
                  <a:pt x="6961715" y="594030"/>
                  <a:pt x="7117444" y="609912"/>
                  <a:pt x="7164601" y="616537"/>
                </a:cubicBezTo>
                <a:lnTo>
                  <a:pt x="7183121" y="627558"/>
                </a:lnTo>
                <a:lnTo>
                  <a:pt x="7224458" y="649111"/>
                </a:lnTo>
                <a:cubicBezTo>
                  <a:pt x="7227568" y="652127"/>
                  <a:pt x="7229794" y="655455"/>
                  <a:pt x="7230737" y="659205"/>
                </a:cubicBezTo>
                <a:cubicBezTo>
                  <a:pt x="7290459" y="658119"/>
                  <a:pt x="7324166" y="684952"/>
                  <a:pt x="7377870" y="697453"/>
                </a:cubicBezTo>
                <a:cubicBezTo>
                  <a:pt x="7432754" y="717853"/>
                  <a:pt x="7446517" y="728831"/>
                  <a:pt x="7483437" y="741396"/>
                </a:cubicBezTo>
                <a:cubicBezTo>
                  <a:pt x="7499280" y="748892"/>
                  <a:pt x="7520370" y="804613"/>
                  <a:pt x="7548172" y="800442"/>
                </a:cubicBezTo>
                <a:cubicBezTo>
                  <a:pt x="7556449" y="807964"/>
                  <a:pt x="7732613" y="811934"/>
                  <a:pt x="7786819" y="837889"/>
                </a:cubicBezTo>
                <a:cubicBezTo>
                  <a:pt x="7836041" y="827850"/>
                  <a:pt x="7803208" y="840858"/>
                  <a:pt x="7840612" y="847226"/>
                </a:cubicBezTo>
                <a:cubicBezTo>
                  <a:pt x="7861184" y="854849"/>
                  <a:pt x="7876994" y="845805"/>
                  <a:pt x="7902328" y="870096"/>
                </a:cubicBezTo>
                <a:cubicBezTo>
                  <a:pt x="7936376" y="868812"/>
                  <a:pt x="8012043" y="899665"/>
                  <a:pt x="8074238" y="912874"/>
                </a:cubicBezTo>
                <a:cubicBezTo>
                  <a:pt x="8141324" y="925036"/>
                  <a:pt x="8194123" y="956245"/>
                  <a:pt x="8275497" y="949357"/>
                </a:cubicBezTo>
                <a:cubicBezTo>
                  <a:pt x="8283162" y="962779"/>
                  <a:pt x="8322316" y="954854"/>
                  <a:pt x="8363469" y="966614"/>
                </a:cubicBezTo>
                <a:cubicBezTo>
                  <a:pt x="8369409" y="978006"/>
                  <a:pt x="8382109" y="976698"/>
                  <a:pt x="8396651" y="985282"/>
                </a:cubicBezTo>
                <a:lnTo>
                  <a:pt x="8403540" y="991133"/>
                </a:lnTo>
                <a:lnTo>
                  <a:pt x="8400610" y="990219"/>
                </a:lnTo>
                <a:cubicBezTo>
                  <a:pt x="8392834" y="988492"/>
                  <a:pt x="8413499" y="997390"/>
                  <a:pt x="8411626" y="998000"/>
                </a:cubicBezTo>
                <a:lnTo>
                  <a:pt x="8403540" y="991133"/>
                </a:lnTo>
                <a:lnTo>
                  <a:pt x="8419755" y="996188"/>
                </a:lnTo>
                <a:cubicBezTo>
                  <a:pt x="8491424" y="1020323"/>
                  <a:pt x="8590906" y="1102801"/>
                  <a:pt x="8665605" y="1098798"/>
                </a:cubicBezTo>
                <a:cubicBezTo>
                  <a:pt x="8730608" y="1100596"/>
                  <a:pt x="8780942" y="1121953"/>
                  <a:pt x="8838610" y="1133530"/>
                </a:cubicBezTo>
                <a:cubicBezTo>
                  <a:pt x="8863283" y="1140151"/>
                  <a:pt x="8847384" y="1157896"/>
                  <a:pt x="8886001" y="1140946"/>
                </a:cubicBezTo>
                <a:lnTo>
                  <a:pt x="8968445" y="1155831"/>
                </a:lnTo>
                <a:lnTo>
                  <a:pt x="9003462" y="1165329"/>
                </a:lnTo>
                <a:cubicBezTo>
                  <a:pt x="9019227" y="1180077"/>
                  <a:pt x="9112169" y="1145509"/>
                  <a:pt x="9133985" y="1161395"/>
                </a:cubicBezTo>
                <a:cubicBezTo>
                  <a:pt x="9138567" y="1166107"/>
                  <a:pt x="9154734" y="1165854"/>
                  <a:pt x="9155969" y="1161050"/>
                </a:cubicBezTo>
                <a:cubicBezTo>
                  <a:pt x="9162516" y="1164052"/>
                  <a:pt x="9182118" y="1178881"/>
                  <a:pt x="9188177" y="1172073"/>
                </a:cubicBezTo>
                <a:lnTo>
                  <a:pt x="9268019" y="1199345"/>
                </a:lnTo>
                <a:cubicBezTo>
                  <a:pt x="9294395" y="1203950"/>
                  <a:pt x="9369253" y="1209594"/>
                  <a:pt x="9392919" y="1211784"/>
                </a:cubicBezTo>
                <a:cubicBezTo>
                  <a:pt x="9395782" y="1215475"/>
                  <a:pt x="9408360" y="1215996"/>
                  <a:pt x="9410017" y="1212490"/>
                </a:cubicBezTo>
                <a:cubicBezTo>
                  <a:pt x="9427947" y="1218972"/>
                  <a:pt x="9451943" y="1239383"/>
                  <a:pt x="9500499" y="1250677"/>
                </a:cubicBezTo>
                <a:cubicBezTo>
                  <a:pt x="9553332" y="1254635"/>
                  <a:pt x="9638573" y="1295945"/>
                  <a:pt x="9683005" y="1309587"/>
                </a:cubicBezTo>
                <a:cubicBezTo>
                  <a:pt x="9714210" y="1343428"/>
                  <a:pt x="9728743" y="1322498"/>
                  <a:pt x="9767091" y="1332526"/>
                </a:cubicBezTo>
                <a:cubicBezTo>
                  <a:pt x="9807158" y="1347631"/>
                  <a:pt x="9873419" y="1388931"/>
                  <a:pt x="9918248" y="1384986"/>
                </a:cubicBezTo>
                <a:lnTo>
                  <a:pt x="9943887" y="1397135"/>
                </a:lnTo>
                <a:cubicBezTo>
                  <a:pt x="9951331" y="1420646"/>
                  <a:pt x="9972443" y="1399871"/>
                  <a:pt x="9997044" y="1420496"/>
                </a:cubicBezTo>
                <a:cubicBezTo>
                  <a:pt x="10031208" y="1423153"/>
                  <a:pt x="10131971" y="1440080"/>
                  <a:pt x="10167995" y="1439259"/>
                </a:cubicBezTo>
                <a:cubicBezTo>
                  <a:pt x="10172943" y="1450689"/>
                  <a:pt x="10195912" y="1438948"/>
                  <a:pt x="10211200" y="1432770"/>
                </a:cubicBezTo>
                <a:cubicBezTo>
                  <a:pt x="10327242" y="1426732"/>
                  <a:pt x="10426976" y="1452305"/>
                  <a:pt x="10458762" y="1444554"/>
                </a:cubicBezTo>
                <a:cubicBezTo>
                  <a:pt x="10540854" y="1443440"/>
                  <a:pt x="10741852" y="1423642"/>
                  <a:pt x="10803046" y="1426140"/>
                </a:cubicBezTo>
                <a:cubicBezTo>
                  <a:pt x="10849163" y="1419483"/>
                  <a:pt x="10973519" y="1442167"/>
                  <a:pt x="11058755" y="1450181"/>
                </a:cubicBezTo>
                <a:cubicBezTo>
                  <a:pt x="11140250" y="1463310"/>
                  <a:pt x="11113345" y="1446365"/>
                  <a:pt x="11165209" y="1450925"/>
                </a:cubicBezTo>
                <a:cubicBezTo>
                  <a:pt x="11184875" y="1464363"/>
                  <a:pt x="11316233" y="1445181"/>
                  <a:pt x="11358455" y="1452150"/>
                </a:cubicBezTo>
                <a:cubicBezTo>
                  <a:pt x="11449669" y="1427079"/>
                  <a:pt x="11488916" y="1452094"/>
                  <a:pt x="11560424" y="1451737"/>
                </a:cubicBezTo>
                <a:cubicBezTo>
                  <a:pt x="11593031" y="1458748"/>
                  <a:pt x="11613048" y="1458612"/>
                  <a:pt x="11649954" y="1450170"/>
                </a:cubicBezTo>
                <a:cubicBezTo>
                  <a:pt x="11704998" y="1452643"/>
                  <a:pt x="11800345" y="1466845"/>
                  <a:pt x="11890686" y="1466575"/>
                </a:cubicBezTo>
                <a:cubicBezTo>
                  <a:pt x="11991124" y="1460564"/>
                  <a:pt x="12034412" y="1442650"/>
                  <a:pt x="12192000" y="1448544"/>
                </a:cubicBezTo>
                <a:lnTo>
                  <a:pt x="12192000" y="2028868"/>
                </a:lnTo>
                <a:lnTo>
                  <a:pt x="0" y="2028868"/>
                </a:lnTo>
                <a:lnTo>
                  <a:pt x="0" y="126221"/>
                </a:lnTo>
                <a:lnTo>
                  <a:pt x="4572" y="125615"/>
                </a:lnTo>
                <a:cubicBezTo>
                  <a:pt x="16534" y="125622"/>
                  <a:pt x="29688" y="127083"/>
                  <a:pt x="37645" y="121422"/>
                </a:cubicBezTo>
                <a:lnTo>
                  <a:pt x="77641" y="110298"/>
                </a:lnTo>
                <a:cubicBezTo>
                  <a:pt x="116931" y="105895"/>
                  <a:pt x="223574" y="99415"/>
                  <a:pt x="273386" y="95008"/>
                </a:cubicBezTo>
                <a:cubicBezTo>
                  <a:pt x="311403" y="91377"/>
                  <a:pt x="344376" y="81866"/>
                  <a:pt x="376513" y="83856"/>
                </a:cubicBezTo>
                <a:cubicBezTo>
                  <a:pt x="389622" y="77524"/>
                  <a:pt x="401959" y="74369"/>
                  <a:pt x="413835" y="81162"/>
                </a:cubicBezTo>
                <a:cubicBezTo>
                  <a:pt x="449447" y="73314"/>
                  <a:pt x="455720" y="63023"/>
                  <a:pt x="520671" y="57621"/>
                </a:cubicBezTo>
                <a:cubicBezTo>
                  <a:pt x="534371" y="57338"/>
                  <a:pt x="575890" y="61696"/>
                  <a:pt x="597225" y="57602"/>
                </a:cubicBezTo>
                <a:cubicBezTo>
                  <a:pt x="645932" y="52882"/>
                  <a:pt x="762967" y="57791"/>
                  <a:pt x="812914" y="29295"/>
                </a:cubicBezTo>
                <a:cubicBezTo>
                  <a:pt x="857841" y="22165"/>
                  <a:pt x="913858" y="26397"/>
                  <a:pt x="970251" y="18657"/>
                </a:cubicBezTo>
                <a:cubicBezTo>
                  <a:pt x="1033292" y="17269"/>
                  <a:pt x="1171903" y="22699"/>
                  <a:pt x="1195347" y="27097"/>
                </a:cubicBezTo>
                <a:cubicBezTo>
                  <a:pt x="1209850" y="27829"/>
                  <a:pt x="1260110" y="18578"/>
                  <a:pt x="1279765" y="10281"/>
                </a:cubicBezTo>
                <a:cubicBezTo>
                  <a:pt x="1306602" y="6594"/>
                  <a:pt x="1341168" y="6249"/>
                  <a:pt x="1356367" y="4978"/>
                </a:cubicBezTo>
                <a:lnTo>
                  <a:pt x="1370962" y="2658"/>
                </a:lnTo>
                <a:cubicBezTo>
                  <a:pt x="1377477" y="2704"/>
                  <a:pt x="1382249" y="792"/>
                  <a:pt x="1390955" y="184"/>
                </a:cubicBezTo>
                <a:close/>
              </a:path>
            </a:pathLst>
          </a:custGeom>
          <a:blipFill rotWithShape="0">
            <a:blip r:embed="rId4"/>
            <a:srcRect/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800" y="3802680"/>
            <a:ext cx="7521120" cy="176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Analog Telephone Physics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685800" y="5904720"/>
            <a:ext cx="7731720" cy="614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79000"/>
          </a:bodyPr>
          <a:p>
            <a:pPr>
              <a:lnSpc>
                <a:spcPct val="11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Consolas"/>
              </a:rPr>
              <a:t>Zachary Rohrbach, Avon High School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Consolas"/>
              </a:rPr>
              <a:t>IN-AAPT Spring Meeting 2023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8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7" restart="whenNotActive" nodeType="interactiveSeq" fill="hold">
                <p:stCondLst>
                  <p:cond delay="0" evt="onClick">
                    <p:tgtEl>
                      <p:spTgt spid="83"/>
                    </p:tgtEl>
                  </p:cond>
                </p:stCondLst>
                <p:childTnLst>
                  <p:par>
                    <p:cTn id="8" fill="hold">
                      <p:stCondLst>
                        <p:cond delay="0" evt="onClick">
                          <p:tgtEl>
                            <p:spTgt spid="83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Exploding the Phone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pic>
        <p:nvPicPr>
          <p:cNvPr id="88" name="Picture 4" descr="Cover photo"/>
          <p:cNvPicPr/>
          <p:nvPr/>
        </p:nvPicPr>
        <p:blipFill>
          <a:blip r:embed="rId1"/>
          <a:stretch/>
        </p:blipFill>
        <p:spPr>
          <a:xfrm rot="900000">
            <a:off x="6498000" y="912600"/>
            <a:ext cx="3385440" cy="5230800"/>
          </a:xfrm>
          <a:prstGeom prst="rect">
            <a:avLst/>
          </a:prstGeom>
          <a:ln w="0">
            <a:noFill/>
          </a:ln>
          <a:effectLst>
            <a:glow rad="139680">
              <a:srgbClr val="acd919">
                <a:alpha val="40000"/>
              </a:srgbClr>
            </a:glow>
          </a:effectLst>
        </p:spPr>
      </p:pic>
      <p:sp>
        <p:nvSpPr>
          <p:cNvPr id="89" name="TextBox 5"/>
          <p:cNvSpPr/>
          <p:nvPr/>
        </p:nvSpPr>
        <p:spPr>
          <a:xfrm>
            <a:off x="1847880" y="5773320"/>
            <a:ext cx="6100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www.explodingthephone.com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Oval 13"/>
          <p:cNvSpPr/>
          <p:nvPr/>
        </p:nvSpPr>
        <p:spPr>
          <a:xfrm flipH="1">
            <a:off x="8708400" y="37447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91" name="Group 23"/>
          <p:cNvGrpSpPr/>
          <p:nvPr/>
        </p:nvGrpSpPr>
        <p:grpSpPr>
          <a:xfrm>
            <a:off x="9376200" y="2696400"/>
            <a:ext cx="1217520" cy="1174320"/>
            <a:chOff x="9376200" y="2696400"/>
            <a:chExt cx="1217520" cy="1174320"/>
          </a:xfrm>
        </p:grpSpPr>
        <p:sp>
          <p:nvSpPr>
            <p:cNvPr id="92" name="Rectangle 24"/>
            <p:cNvSpPr/>
            <p:nvPr/>
          </p:nvSpPr>
          <p:spPr>
            <a:xfrm rot="2278800">
              <a:off x="9556200" y="3031920"/>
              <a:ext cx="511200" cy="76176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3" name="Rectangle 25"/>
            <p:cNvSpPr/>
            <p:nvPr/>
          </p:nvSpPr>
          <p:spPr>
            <a:xfrm rot="2278800">
              <a:off x="9515880" y="3043080"/>
              <a:ext cx="1166760" cy="11232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4" name="Group 19"/>
          <p:cNvGrpSpPr/>
          <p:nvPr/>
        </p:nvGrpSpPr>
        <p:grpSpPr>
          <a:xfrm>
            <a:off x="969840" y="2739600"/>
            <a:ext cx="1161360" cy="1212840"/>
            <a:chOff x="969840" y="2739600"/>
            <a:chExt cx="1161360" cy="1212840"/>
          </a:xfrm>
        </p:grpSpPr>
        <p:sp>
          <p:nvSpPr>
            <p:cNvPr id="95" name="Rectangle 16"/>
            <p:cNvSpPr/>
            <p:nvPr/>
          </p:nvSpPr>
          <p:spPr>
            <a:xfrm rot="19378200">
              <a:off x="1441800" y="3113640"/>
              <a:ext cx="511200" cy="76176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Rectangle 18"/>
            <p:cNvSpPr/>
            <p:nvPr/>
          </p:nvSpPr>
          <p:spPr>
            <a:xfrm rot="19378200">
              <a:off x="885960" y="3079440"/>
              <a:ext cx="1166760" cy="11232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A Basic Microphone &amp; Speaker Circuit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98" name="Oval 4"/>
          <p:cNvSpPr/>
          <p:nvPr/>
        </p:nvSpPr>
        <p:spPr>
          <a:xfrm rot="193200">
            <a:off x="1394640" y="32335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Oval 5"/>
          <p:cNvSpPr/>
          <p:nvPr/>
        </p:nvSpPr>
        <p:spPr>
          <a:xfrm rot="193200">
            <a:off x="1538280" y="33944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Oval 6"/>
          <p:cNvSpPr/>
          <p:nvPr/>
        </p:nvSpPr>
        <p:spPr>
          <a:xfrm rot="193200">
            <a:off x="1681560" y="355500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Oval 8"/>
          <p:cNvSpPr/>
          <p:nvPr/>
        </p:nvSpPr>
        <p:spPr>
          <a:xfrm rot="193200">
            <a:off x="1968840" y="387648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Oval 9"/>
          <p:cNvSpPr/>
          <p:nvPr/>
        </p:nvSpPr>
        <p:spPr>
          <a:xfrm flipH="1">
            <a:off x="9318240" y="31352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Oval 10"/>
          <p:cNvSpPr/>
          <p:nvPr/>
        </p:nvSpPr>
        <p:spPr>
          <a:xfrm flipH="1">
            <a:off x="9165600" y="32875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Oval 11"/>
          <p:cNvSpPr/>
          <p:nvPr/>
        </p:nvSpPr>
        <p:spPr>
          <a:xfrm flipH="1">
            <a:off x="9013320" y="343980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Rectangle 28"/>
          <p:cNvSpPr/>
          <p:nvPr/>
        </p:nvSpPr>
        <p:spPr>
          <a:xfrm>
            <a:off x="1548000" y="4467600"/>
            <a:ext cx="1180800" cy="25704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6" name="Rectangle 29"/>
          <p:cNvSpPr/>
          <p:nvPr/>
        </p:nvSpPr>
        <p:spPr>
          <a:xfrm>
            <a:off x="8852040" y="4323600"/>
            <a:ext cx="1107720" cy="32292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7" name="Oval 12"/>
          <p:cNvSpPr/>
          <p:nvPr/>
        </p:nvSpPr>
        <p:spPr>
          <a:xfrm flipH="1">
            <a:off x="8861040" y="35924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Oval 7"/>
          <p:cNvSpPr/>
          <p:nvPr/>
        </p:nvSpPr>
        <p:spPr>
          <a:xfrm rot="193200">
            <a:off x="1825200" y="37159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Freeform 33"/>
          <p:cNvSpPr/>
          <p:nvPr/>
        </p:nvSpPr>
        <p:spPr>
          <a:xfrm>
            <a:off x="2721600" y="4386960"/>
            <a:ext cx="6282720" cy="958680"/>
          </a:xfrm>
          <a:custGeom>
            <a:avLst/>
            <a:gdLst/>
            <a:ahLst/>
            <a:rect l="l" t="t" r="r" b="b"/>
            <a:pathLst>
              <a:path w="6283145" h="959025">
                <a:moveTo>
                  <a:pt x="0" y="60037"/>
                </a:moveTo>
                <a:cubicBezTo>
                  <a:pt x="330992" y="495992"/>
                  <a:pt x="786818" y="1024271"/>
                  <a:pt x="1504478" y="957935"/>
                </a:cubicBezTo>
                <a:cubicBezTo>
                  <a:pt x="2231267" y="969143"/>
                  <a:pt x="3576822" y="317663"/>
                  <a:pt x="4232023" y="246186"/>
                </a:cubicBezTo>
                <a:cubicBezTo>
                  <a:pt x="4971528" y="111350"/>
                  <a:pt x="5873673" y="398353"/>
                  <a:pt x="6158622" y="344737"/>
                </a:cubicBezTo>
                <a:cubicBezTo>
                  <a:pt x="6474824" y="303990"/>
                  <a:pt x="6104085" y="75460"/>
                  <a:pt x="6093681" y="27187"/>
                </a:cubicBezTo>
                <a:cubicBezTo>
                  <a:pt x="6081446" y="-28946"/>
                  <a:pt x="6092919" y="3961"/>
                  <a:pt x="6104504" y="38137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Freeform 34"/>
          <p:cNvSpPr/>
          <p:nvPr/>
        </p:nvSpPr>
        <p:spPr>
          <a:xfrm>
            <a:off x="1091520" y="3864600"/>
            <a:ext cx="9758520" cy="2153520"/>
          </a:xfrm>
          <a:custGeom>
            <a:avLst/>
            <a:gdLst/>
            <a:ahLst/>
            <a:rect l="l" t="t" r="r" b="b"/>
            <a:pathLst>
              <a:path w="9758931" h="2153842">
                <a:moveTo>
                  <a:pt x="486829" y="87085"/>
                </a:moveTo>
                <a:cubicBezTo>
                  <a:pt x="3322" y="793749"/>
                  <a:pt x="-480185" y="1500414"/>
                  <a:pt x="944029" y="1817914"/>
                </a:cubicBezTo>
                <a:cubicBezTo>
                  <a:pt x="2368243" y="2135414"/>
                  <a:pt x="7711314" y="2295071"/>
                  <a:pt x="9032114" y="1992085"/>
                </a:cubicBezTo>
                <a:cubicBezTo>
                  <a:pt x="10352914" y="1689099"/>
                  <a:pt x="9610871" y="844549"/>
                  <a:pt x="8868829" y="0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1" name="Graphic 37" descr="Volume with solid fill"/>
          <p:cNvPicPr/>
          <p:nvPr/>
        </p:nvPicPr>
        <p:blipFill>
          <a:blip r:embed="rId1"/>
          <a:srcRect l="55709" t="0" r="0" b="0"/>
          <a:stretch/>
        </p:blipFill>
        <p:spPr>
          <a:xfrm rot="3070800">
            <a:off x="718920" y="1804320"/>
            <a:ext cx="809640" cy="1828080"/>
          </a:xfrm>
          <a:prstGeom prst="rect">
            <a:avLst/>
          </a:prstGeom>
          <a:ln w="0">
            <a:noFill/>
          </a:ln>
        </p:spPr>
      </p:pic>
      <p:pic>
        <p:nvPicPr>
          <p:cNvPr id="112" name="Graphic 39" descr="Volume with solid fill"/>
          <p:cNvPicPr/>
          <p:nvPr/>
        </p:nvPicPr>
        <p:blipFill>
          <a:blip r:embed="rId2"/>
          <a:srcRect l="55709" t="0" r="0" b="0"/>
          <a:stretch/>
        </p:blipFill>
        <p:spPr>
          <a:xfrm rot="18402600">
            <a:off x="10067040" y="1714680"/>
            <a:ext cx="809640" cy="1828080"/>
          </a:xfrm>
          <a:prstGeom prst="rect">
            <a:avLst/>
          </a:prstGeom>
          <a:ln w="0">
            <a:noFill/>
          </a:ln>
        </p:spPr>
      </p:pic>
      <p:sp>
        <p:nvSpPr>
          <p:cNvPr id="113" name="TextBox 40"/>
          <p:cNvSpPr/>
          <p:nvPr/>
        </p:nvSpPr>
        <p:spPr>
          <a:xfrm>
            <a:off x="2212920" y="3028680"/>
            <a:ext cx="15512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Lenz’s Law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TextBox 41"/>
          <p:cNvSpPr/>
          <p:nvPr/>
        </p:nvSpPr>
        <p:spPr>
          <a:xfrm>
            <a:off x="7608960" y="2486880"/>
            <a:ext cx="1825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Ampere’s Law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2" dur="indefinite" restart="never" nodeType="tmRoot">
          <p:childTnLst>
            <p:seq>
              <p:cTn id="13" dur="indefinite" nodeType="mainSeq">
                <p:childTnLst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 additive="repl">
                                        <p:cTn id="1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mph" presetID="32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mph" presetID="32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mph" presetID="6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2000" fill="hold"/>
                                        <p:tgtEl>
                                          <p:spTgt spid="11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Oval 13"/>
          <p:cNvSpPr/>
          <p:nvPr/>
        </p:nvSpPr>
        <p:spPr>
          <a:xfrm flipH="1">
            <a:off x="8708400" y="37447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16" name="Group 23"/>
          <p:cNvGrpSpPr/>
          <p:nvPr/>
        </p:nvGrpSpPr>
        <p:grpSpPr>
          <a:xfrm>
            <a:off x="9376200" y="2696400"/>
            <a:ext cx="1217520" cy="1174320"/>
            <a:chOff x="9376200" y="2696400"/>
            <a:chExt cx="1217520" cy="1174320"/>
          </a:xfrm>
        </p:grpSpPr>
        <p:sp>
          <p:nvSpPr>
            <p:cNvPr id="117" name="Rectangle 24"/>
            <p:cNvSpPr/>
            <p:nvPr/>
          </p:nvSpPr>
          <p:spPr>
            <a:xfrm rot="2278800">
              <a:off x="9556200" y="3031920"/>
              <a:ext cx="511200" cy="76176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Rectangle 25"/>
            <p:cNvSpPr/>
            <p:nvPr/>
          </p:nvSpPr>
          <p:spPr>
            <a:xfrm rot="2278800">
              <a:off x="9515880" y="3043080"/>
              <a:ext cx="1166760" cy="11232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19" name="Group 19"/>
          <p:cNvGrpSpPr/>
          <p:nvPr/>
        </p:nvGrpSpPr>
        <p:grpSpPr>
          <a:xfrm>
            <a:off x="969840" y="2739600"/>
            <a:ext cx="1161360" cy="1212840"/>
            <a:chOff x="969840" y="2739600"/>
            <a:chExt cx="1161360" cy="1212840"/>
          </a:xfrm>
        </p:grpSpPr>
        <p:sp>
          <p:nvSpPr>
            <p:cNvPr id="120" name="Rectangle 16"/>
            <p:cNvSpPr/>
            <p:nvPr/>
          </p:nvSpPr>
          <p:spPr>
            <a:xfrm rot="19378200">
              <a:off x="1441800" y="3113640"/>
              <a:ext cx="511200" cy="76176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Rectangle 18"/>
            <p:cNvSpPr/>
            <p:nvPr/>
          </p:nvSpPr>
          <p:spPr>
            <a:xfrm rot="19378200">
              <a:off x="885960" y="3079440"/>
              <a:ext cx="1166760" cy="112320"/>
            </a:xfrm>
            <a:prstGeom prst="rect">
              <a:avLst/>
            </a:prstGeom>
            <a:solidFill>
              <a:schemeClr val="accent4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Slightly more complicated….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23" name="Oval 4"/>
          <p:cNvSpPr/>
          <p:nvPr/>
        </p:nvSpPr>
        <p:spPr>
          <a:xfrm rot="193200">
            <a:off x="1394640" y="32335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Oval 5"/>
          <p:cNvSpPr/>
          <p:nvPr/>
        </p:nvSpPr>
        <p:spPr>
          <a:xfrm rot="193200">
            <a:off x="1538280" y="33944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Oval 6"/>
          <p:cNvSpPr/>
          <p:nvPr/>
        </p:nvSpPr>
        <p:spPr>
          <a:xfrm rot="193200">
            <a:off x="1681560" y="355500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Oval 8"/>
          <p:cNvSpPr/>
          <p:nvPr/>
        </p:nvSpPr>
        <p:spPr>
          <a:xfrm rot="193200">
            <a:off x="1968840" y="387648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Oval 9"/>
          <p:cNvSpPr/>
          <p:nvPr/>
        </p:nvSpPr>
        <p:spPr>
          <a:xfrm flipH="1">
            <a:off x="9318240" y="31352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Oval 10"/>
          <p:cNvSpPr/>
          <p:nvPr/>
        </p:nvSpPr>
        <p:spPr>
          <a:xfrm flipH="1">
            <a:off x="9165600" y="32875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Oval 11"/>
          <p:cNvSpPr/>
          <p:nvPr/>
        </p:nvSpPr>
        <p:spPr>
          <a:xfrm flipH="1">
            <a:off x="9013320" y="343980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Rectangle 28"/>
          <p:cNvSpPr/>
          <p:nvPr/>
        </p:nvSpPr>
        <p:spPr>
          <a:xfrm>
            <a:off x="1548000" y="4467600"/>
            <a:ext cx="1180800" cy="25704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1" name="Rectangle 29"/>
          <p:cNvSpPr/>
          <p:nvPr/>
        </p:nvSpPr>
        <p:spPr>
          <a:xfrm>
            <a:off x="8852040" y="4323600"/>
            <a:ext cx="1107720" cy="32292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2" name="Oval 12"/>
          <p:cNvSpPr/>
          <p:nvPr/>
        </p:nvSpPr>
        <p:spPr>
          <a:xfrm flipH="1">
            <a:off x="8861040" y="359244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Oval 7"/>
          <p:cNvSpPr/>
          <p:nvPr/>
        </p:nvSpPr>
        <p:spPr>
          <a:xfrm rot="193200">
            <a:off x="1825200" y="3715920"/>
            <a:ext cx="794160" cy="794160"/>
          </a:xfrm>
          <a:custGeom>
            <a:avLst/>
            <a:gdLst/>
            <a:ahLst/>
            <a:rect l="l" t="t" r="r" b="b"/>
            <a:pathLst>
              <a:path w="794657" h="794657">
                <a:moveTo>
                  <a:pt x="0" y="397329"/>
                </a:moveTo>
                <a:cubicBezTo>
                  <a:pt x="-12848" y="169965"/>
                  <a:pt x="151515" y="9899"/>
                  <a:pt x="397329" y="0"/>
                </a:cubicBezTo>
                <a:cubicBezTo>
                  <a:pt x="655831" y="8224"/>
                  <a:pt x="775542" y="178498"/>
                  <a:pt x="794658" y="397329"/>
                </a:cubicBezTo>
                <a:cubicBezTo>
                  <a:pt x="777923" y="633111"/>
                  <a:pt x="615164" y="803522"/>
                  <a:pt x="397329" y="794658"/>
                </a:cubicBezTo>
                <a:cubicBezTo>
                  <a:pt x="145901" y="777156"/>
                  <a:pt x="20017" y="626332"/>
                  <a:pt x="0" y="397329"/>
                </a:cubicBezTo>
                <a:close/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Freeform 34"/>
          <p:cNvSpPr/>
          <p:nvPr/>
        </p:nvSpPr>
        <p:spPr>
          <a:xfrm>
            <a:off x="1091520" y="3864600"/>
            <a:ext cx="9758520" cy="2153520"/>
          </a:xfrm>
          <a:custGeom>
            <a:avLst/>
            <a:gdLst/>
            <a:ahLst/>
            <a:rect l="l" t="t" r="r" b="b"/>
            <a:pathLst>
              <a:path w="9758931" h="2153842">
                <a:moveTo>
                  <a:pt x="486829" y="87085"/>
                </a:moveTo>
                <a:cubicBezTo>
                  <a:pt x="3322" y="793749"/>
                  <a:pt x="-480185" y="1500414"/>
                  <a:pt x="944029" y="1817914"/>
                </a:cubicBezTo>
                <a:cubicBezTo>
                  <a:pt x="2368243" y="2135414"/>
                  <a:pt x="7711314" y="2295071"/>
                  <a:pt x="9032114" y="1992085"/>
                </a:cubicBezTo>
                <a:cubicBezTo>
                  <a:pt x="10352914" y="1689099"/>
                  <a:pt x="9610871" y="844549"/>
                  <a:pt x="8868829" y="0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5" name="Graphic 37" descr="Volume with solid fill"/>
          <p:cNvPicPr/>
          <p:nvPr/>
        </p:nvPicPr>
        <p:blipFill>
          <a:blip r:embed="rId1"/>
          <a:srcRect l="55709" t="0" r="0" b="0"/>
          <a:stretch/>
        </p:blipFill>
        <p:spPr>
          <a:xfrm rot="3070800">
            <a:off x="718920" y="1804320"/>
            <a:ext cx="809640" cy="1828080"/>
          </a:xfrm>
          <a:prstGeom prst="rect">
            <a:avLst/>
          </a:prstGeom>
          <a:ln w="0">
            <a:noFill/>
          </a:ln>
        </p:spPr>
      </p:pic>
      <p:pic>
        <p:nvPicPr>
          <p:cNvPr id="136" name="Graphic 39" descr="Volume with solid fill"/>
          <p:cNvPicPr/>
          <p:nvPr/>
        </p:nvPicPr>
        <p:blipFill>
          <a:blip r:embed="rId2"/>
          <a:srcRect l="55709" t="0" r="0" b="0"/>
          <a:stretch/>
        </p:blipFill>
        <p:spPr>
          <a:xfrm rot="18402600">
            <a:off x="10189080" y="1540800"/>
            <a:ext cx="809640" cy="1828080"/>
          </a:xfrm>
          <a:prstGeom prst="rect">
            <a:avLst/>
          </a:prstGeom>
          <a:ln w="0">
            <a:noFill/>
          </a:ln>
        </p:spPr>
      </p:pic>
      <p:sp>
        <p:nvSpPr>
          <p:cNvPr id="137" name="TextBox 40"/>
          <p:cNvSpPr/>
          <p:nvPr/>
        </p:nvSpPr>
        <p:spPr>
          <a:xfrm>
            <a:off x="2212920" y="3028680"/>
            <a:ext cx="15512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Lenz’s Law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8" name="TextBox 41"/>
          <p:cNvSpPr/>
          <p:nvPr/>
        </p:nvSpPr>
        <p:spPr>
          <a:xfrm>
            <a:off x="7608960" y="2486880"/>
            <a:ext cx="18255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Ampere’s Law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9" name="Graphic 3" descr="Battery with solid fill"/>
          <p:cNvPicPr/>
          <p:nvPr/>
        </p:nvPicPr>
        <p:blipFill>
          <a:blip r:embed="rId3"/>
          <a:stretch/>
        </p:blipFill>
        <p:spPr>
          <a:xfrm rot="10800000">
            <a:off x="6649920" y="4632840"/>
            <a:ext cx="1547280" cy="1547280"/>
          </a:xfrm>
          <a:prstGeom prst="rect">
            <a:avLst/>
          </a:prstGeom>
          <a:ln w="0">
            <a:noFill/>
          </a:ln>
        </p:spPr>
      </p:pic>
      <p:sp>
        <p:nvSpPr>
          <p:cNvPr id="140" name="Freeform 14"/>
          <p:cNvSpPr/>
          <p:nvPr/>
        </p:nvSpPr>
        <p:spPr>
          <a:xfrm>
            <a:off x="8129520" y="5398560"/>
            <a:ext cx="1273320" cy="604440"/>
          </a:xfrm>
          <a:custGeom>
            <a:avLst/>
            <a:gdLst/>
            <a:ahLst/>
            <a:rect l="l" t="t" r="r" b="b"/>
            <a:pathLst>
              <a:path w="1273551" h="604876">
                <a:moveTo>
                  <a:pt x="1273551" y="585454"/>
                </a:moveTo>
                <a:cubicBezTo>
                  <a:pt x="974436" y="600063"/>
                  <a:pt x="699838" y="638078"/>
                  <a:pt x="582811" y="544746"/>
                </a:cubicBezTo>
                <a:cubicBezTo>
                  <a:pt x="465682" y="460191"/>
                  <a:pt x="741324" y="161359"/>
                  <a:pt x="647568" y="83389"/>
                </a:cubicBezTo>
                <a:cubicBezTo>
                  <a:pt x="511079" y="-2467"/>
                  <a:pt x="253896" y="-30507"/>
                  <a:pt x="0" y="1973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Freeform 15"/>
          <p:cNvSpPr/>
          <p:nvPr/>
        </p:nvSpPr>
        <p:spPr>
          <a:xfrm>
            <a:off x="5439600" y="4757760"/>
            <a:ext cx="1289520" cy="628200"/>
          </a:xfrm>
          <a:custGeom>
            <a:avLst/>
            <a:gdLst/>
            <a:ahLst/>
            <a:rect l="l" t="t" r="r" b="b"/>
            <a:pathLst>
              <a:path w="1289877" h="628650">
                <a:moveTo>
                  <a:pt x="1289877" y="628650"/>
                </a:moveTo>
                <a:lnTo>
                  <a:pt x="161164" y="571500"/>
                </a:lnTo>
                <a:cubicBezTo>
                  <a:pt x="-48386" y="466725"/>
                  <a:pt x="-7905" y="233362"/>
                  <a:pt x="32577" y="0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Freeform 17"/>
          <p:cNvSpPr/>
          <p:nvPr/>
        </p:nvSpPr>
        <p:spPr>
          <a:xfrm>
            <a:off x="2464560" y="4286160"/>
            <a:ext cx="2250000" cy="1116000"/>
          </a:xfrm>
          <a:custGeom>
            <a:avLst/>
            <a:gdLst/>
            <a:ahLst/>
            <a:rect l="l" t="t" r="r" b="b"/>
            <a:pathLst>
              <a:path w="2250293" h="1116255">
                <a:moveTo>
                  <a:pt x="278618" y="157163"/>
                </a:moveTo>
                <a:cubicBezTo>
                  <a:pt x="121456" y="277416"/>
                  <a:pt x="-35706" y="397669"/>
                  <a:pt x="7156" y="557213"/>
                </a:cubicBezTo>
                <a:cubicBezTo>
                  <a:pt x="50018" y="716757"/>
                  <a:pt x="340531" y="1147762"/>
                  <a:pt x="535793" y="1114425"/>
                </a:cubicBezTo>
                <a:cubicBezTo>
                  <a:pt x="731055" y="1081088"/>
                  <a:pt x="892981" y="542926"/>
                  <a:pt x="1178731" y="357188"/>
                </a:cubicBezTo>
                <a:cubicBezTo>
                  <a:pt x="1464481" y="171451"/>
                  <a:pt x="1857387" y="85725"/>
                  <a:pt x="2250293" y="0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Freeform 26"/>
          <p:cNvSpPr/>
          <p:nvPr/>
        </p:nvSpPr>
        <p:spPr>
          <a:xfrm>
            <a:off x="4290120" y="4729320"/>
            <a:ext cx="1022400" cy="1288800"/>
          </a:xfrm>
          <a:custGeom>
            <a:avLst/>
            <a:gdLst/>
            <a:ahLst/>
            <a:rect l="l" t="t" r="r" b="b"/>
            <a:pathLst>
              <a:path w="1022830" h="1289108">
                <a:moveTo>
                  <a:pt x="1022830" y="0"/>
                </a:moveTo>
                <a:cubicBezTo>
                  <a:pt x="583536" y="199080"/>
                  <a:pt x="81120" y="356214"/>
                  <a:pt x="12925" y="572936"/>
                </a:cubicBezTo>
                <a:cubicBezTo>
                  <a:pt x="-82005" y="782264"/>
                  <a:pt x="308080" y="999154"/>
                  <a:pt x="481809" y="1145873"/>
                </a:cubicBezTo>
                <a:cubicBezTo>
                  <a:pt x="639991" y="1246377"/>
                  <a:pt x="780738" y="1289536"/>
                  <a:pt x="932659" y="1289108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Rectangle 30"/>
          <p:cNvSpPr/>
          <p:nvPr/>
        </p:nvSpPr>
        <p:spPr>
          <a:xfrm>
            <a:off x="4688640" y="3893760"/>
            <a:ext cx="1685520" cy="869760"/>
          </a:xfrm>
          <a:prstGeom prst="rect">
            <a:avLst/>
          </a:prstGeom>
          <a:solidFill>
            <a:srgbClr val="0f6fc6"/>
          </a:solidFill>
          <a:ln>
            <a:solidFill>
              <a:srgbClr val="0b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Amplifier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5" name="Freeform 31"/>
          <p:cNvSpPr/>
          <p:nvPr/>
        </p:nvSpPr>
        <p:spPr>
          <a:xfrm>
            <a:off x="5443560" y="4443480"/>
            <a:ext cx="3638160" cy="712440"/>
          </a:xfrm>
          <a:custGeom>
            <a:avLst/>
            <a:gdLst/>
            <a:ahLst/>
            <a:rect l="l" t="t" r="r" b="b"/>
            <a:pathLst>
              <a:path w="3638602" h="712875">
                <a:moveTo>
                  <a:pt x="0" y="614362"/>
                </a:moveTo>
                <a:cubicBezTo>
                  <a:pt x="148828" y="683418"/>
                  <a:pt x="297656" y="752475"/>
                  <a:pt x="571500" y="685800"/>
                </a:cubicBezTo>
                <a:cubicBezTo>
                  <a:pt x="845344" y="619125"/>
                  <a:pt x="1173956" y="240506"/>
                  <a:pt x="1643062" y="214312"/>
                </a:cubicBezTo>
                <a:cubicBezTo>
                  <a:pt x="2112168" y="188118"/>
                  <a:pt x="3055143" y="514349"/>
                  <a:pt x="3386137" y="528637"/>
                </a:cubicBezTo>
                <a:cubicBezTo>
                  <a:pt x="3717131" y="542924"/>
                  <a:pt x="3626644" y="388143"/>
                  <a:pt x="3629025" y="300037"/>
                </a:cubicBezTo>
                <a:cubicBezTo>
                  <a:pt x="3631406" y="211931"/>
                  <a:pt x="3515915" y="105965"/>
                  <a:pt x="3400425" y="0"/>
                </a:cubicBezTo>
              </a:path>
            </a:pathLst>
          </a:custGeom>
          <a:noFill/>
          <a:ln w="38100"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Triangle 32"/>
          <p:cNvSpPr/>
          <p:nvPr/>
        </p:nvSpPr>
        <p:spPr>
          <a:xfrm rot="13584000">
            <a:off x="4422960" y="4913640"/>
            <a:ext cx="294480" cy="273960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solidFill>
              <a:srgbClr val="0b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Oval 35"/>
          <p:cNvSpPr/>
          <p:nvPr/>
        </p:nvSpPr>
        <p:spPr>
          <a:xfrm>
            <a:off x="4987440" y="5887080"/>
            <a:ext cx="264960" cy="264960"/>
          </a:xfrm>
          <a:prstGeom prst="ellipse">
            <a:avLst/>
          </a:prstGeom>
          <a:solidFill>
            <a:schemeClr val="tx1"/>
          </a:solidFill>
          <a:ln>
            <a:solidFill>
              <a:srgbClr val="0b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Oval 36"/>
          <p:cNvSpPr/>
          <p:nvPr/>
        </p:nvSpPr>
        <p:spPr>
          <a:xfrm>
            <a:off x="5340600" y="4939560"/>
            <a:ext cx="264960" cy="264960"/>
          </a:xfrm>
          <a:prstGeom prst="ellipse">
            <a:avLst/>
          </a:prstGeom>
          <a:solidFill>
            <a:schemeClr val="tx1"/>
          </a:solidFill>
          <a:ln>
            <a:solidFill>
              <a:srgbClr val="0b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Oval 38"/>
          <p:cNvSpPr/>
          <p:nvPr/>
        </p:nvSpPr>
        <p:spPr>
          <a:xfrm>
            <a:off x="9159840" y="5892120"/>
            <a:ext cx="264960" cy="264960"/>
          </a:xfrm>
          <a:prstGeom prst="ellipse">
            <a:avLst/>
          </a:prstGeom>
          <a:solidFill>
            <a:schemeClr val="tx1"/>
          </a:solidFill>
          <a:ln>
            <a:solidFill>
              <a:srgbClr val="0b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54" dur="indefinite" restart="never" nodeType="tmRoot">
          <p:childTnLst>
            <p:seq>
              <p:cTn id="55" dur="indefinite" nodeType="mainSeq">
                <p:childTnLst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nodeType="clickEffect" fill="hold" presetClass="emph" presetID="6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9" dur="2000" fill="hold"/>
                                        <p:tgtEl>
                                          <p:spTgt spid="13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5"/>
          <p:cNvGrpSpPr/>
          <p:nvPr/>
        </p:nvGrpSpPr>
        <p:grpSpPr>
          <a:xfrm>
            <a:off x="3464280" y="3857760"/>
            <a:ext cx="5720400" cy="542520"/>
            <a:chOff x="3464280" y="3857760"/>
            <a:chExt cx="5720400" cy="542520"/>
          </a:xfrm>
        </p:grpSpPr>
        <p:sp>
          <p:nvSpPr>
            <p:cNvPr id="151" name="Rectangle 5"/>
            <p:cNvSpPr/>
            <p:nvPr/>
          </p:nvSpPr>
          <p:spPr>
            <a:xfrm>
              <a:off x="3464280" y="3857760"/>
              <a:ext cx="5684400" cy="542520"/>
            </a:xfrm>
            <a:custGeom>
              <a:avLst/>
              <a:gdLst/>
              <a:ahLst/>
              <a:rect l="l" t="t" r="r" b="b"/>
              <a:pathLst>
                <a:path fill="none" w="5684837" h="542925">
                  <a:moveTo>
                    <a:pt x="0" y="0"/>
                  </a:moveTo>
                  <a:cubicBezTo>
                    <a:pt x="150648" y="-34391"/>
                    <a:pt x="228615" y="48180"/>
                    <a:pt x="454787" y="0"/>
                  </a:cubicBezTo>
                  <a:cubicBezTo>
                    <a:pt x="680959" y="-48180"/>
                    <a:pt x="762824" y="6569"/>
                    <a:pt x="1023271" y="0"/>
                  </a:cubicBezTo>
                  <a:cubicBezTo>
                    <a:pt x="1283718" y="-6569"/>
                    <a:pt x="1343372" y="17759"/>
                    <a:pt x="1534906" y="0"/>
                  </a:cubicBezTo>
                  <a:cubicBezTo>
                    <a:pt x="1726440" y="-17759"/>
                    <a:pt x="1987420" y="13809"/>
                    <a:pt x="2160238" y="0"/>
                  </a:cubicBezTo>
                  <a:cubicBezTo>
                    <a:pt x="2333056" y="-13809"/>
                    <a:pt x="2363570" y="16091"/>
                    <a:pt x="2558177" y="0"/>
                  </a:cubicBezTo>
                  <a:cubicBezTo>
                    <a:pt x="2752784" y="-16091"/>
                    <a:pt x="2959028" y="67248"/>
                    <a:pt x="3126660" y="0"/>
                  </a:cubicBezTo>
                  <a:cubicBezTo>
                    <a:pt x="3294292" y="-67248"/>
                    <a:pt x="3508310" y="27894"/>
                    <a:pt x="3695144" y="0"/>
                  </a:cubicBezTo>
                  <a:cubicBezTo>
                    <a:pt x="3881978" y="-27894"/>
                    <a:pt x="3939984" y="31979"/>
                    <a:pt x="4149931" y="0"/>
                  </a:cubicBezTo>
                  <a:cubicBezTo>
                    <a:pt x="4359878" y="-31979"/>
                    <a:pt x="4384144" y="19908"/>
                    <a:pt x="4547870" y="0"/>
                  </a:cubicBezTo>
                  <a:cubicBezTo>
                    <a:pt x="4711596" y="-19908"/>
                    <a:pt x="4917025" y="59339"/>
                    <a:pt x="5173202" y="0"/>
                  </a:cubicBezTo>
                  <a:cubicBezTo>
                    <a:pt x="5429379" y="-59339"/>
                    <a:pt x="5527906" y="57611"/>
                    <a:pt x="5684837" y="0"/>
                  </a:cubicBezTo>
                  <a:cubicBezTo>
                    <a:pt x="5726753" y="208898"/>
                    <a:pt x="5666177" y="322651"/>
                    <a:pt x="5684837" y="542925"/>
                  </a:cubicBezTo>
                  <a:cubicBezTo>
                    <a:pt x="5471809" y="594866"/>
                    <a:pt x="5213576" y="484057"/>
                    <a:pt x="5002657" y="542925"/>
                  </a:cubicBezTo>
                  <a:cubicBezTo>
                    <a:pt x="4791738" y="601793"/>
                    <a:pt x="4628371" y="486395"/>
                    <a:pt x="4491021" y="542925"/>
                  </a:cubicBezTo>
                  <a:cubicBezTo>
                    <a:pt x="4353671" y="599455"/>
                    <a:pt x="4094021" y="493101"/>
                    <a:pt x="3979386" y="542925"/>
                  </a:cubicBezTo>
                  <a:cubicBezTo>
                    <a:pt x="3864751" y="592749"/>
                    <a:pt x="3676570" y="515049"/>
                    <a:pt x="3581447" y="542925"/>
                  </a:cubicBezTo>
                  <a:cubicBezTo>
                    <a:pt x="3486324" y="570801"/>
                    <a:pt x="3213323" y="490427"/>
                    <a:pt x="2956115" y="542925"/>
                  </a:cubicBezTo>
                  <a:cubicBezTo>
                    <a:pt x="2698907" y="595423"/>
                    <a:pt x="2603169" y="523480"/>
                    <a:pt x="2501328" y="542925"/>
                  </a:cubicBezTo>
                  <a:cubicBezTo>
                    <a:pt x="2399487" y="562370"/>
                    <a:pt x="2182754" y="518746"/>
                    <a:pt x="1989693" y="542925"/>
                  </a:cubicBezTo>
                  <a:cubicBezTo>
                    <a:pt x="1796633" y="567104"/>
                    <a:pt x="1598603" y="525844"/>
                    <a:pt x="1421209" y="542925"/>
                  </a:cubicBezTo>
                  <a:cubicBezTo>
                    <a:pt x="1243815" y="560006"/>
                    <a:pt x="1125628" y="531891"/>
                    <a:pt x="909574" y="542925"/>
                  </a:cubicBezTo>
                  <a:cubicBezTo>
                    <a:pt x="693521" y="553959"/>
                    <a:pt x="403988" y="521245"/>
                    <a:pt x="0" y="542925"/>
                  </a:cubicBezTo>
                  <a:cubicBezTo>
                    <a:pt x="-36281" y="286713"/>
                    <a:pt x="46259" y="143100"/>
                    <a:pt x="0" y="0"/>
                  </a:cubicBezTo>
                  <a:close/>
                </a:path>
                <a:path stroke="0" w="5684837" h="542925">
                  <a:moveTo>
                    <a:pt x="0" y="0"/>
                  </a:moveTo>
                  <a:cubicBezTo>
                    <a:pt x="200498" y="-59843"/>
                    <a:pt x="314128" y="40791"/>
                    <a:pt x="511635" y="0"/>
                  </a:cubicBezTo>
                  <a:cubicBezTo>
                    <a:pt x="709143" y="-40791"/>
                    <a:pt x="815627" y="36887"/>
                    <a:pt x="966422" y="0"/>
                  </a:cubicBezTo>
                  <a:cubicBezTo>
                    <a:pt x="1117217" y="-36887"/>
                    <a:pt x="1279071" y="6693"/>
                    <a:pt x="1534906" y="0"/>
                  </a:cubicBezTo>
                  <a:cubicBezTo>
                    <a:pt x="1790741" y="-6693"/>
                    <a:pt x="1893955" y="23999"/>
                    <a:pt x="1989693" y="0"/>
                  </a:cubicBezTo>
                  <a:cubicBezTo>
                    <a:pt x="2085431" y="-23999"/>
                    <a:pt x="2230310" y="24670"/>
                    <a:pt x="2444480" y="0"/>
                  </a:cubicBezTo>
                  <a:cubicBezTo>
                    <a:pt x="2658650" y="-24670"/>
                    <a:pt x="2804798" y="39709"/>
                    <a:pt x="2899267" y="0"/>
                  </a:cubicBezTo>
                  <a:cubicBezTo>
                    <a:pt x="2993736" y="-39709"/>
                    <a:pt x="3232688" y="12279"/>
                    <a:pt x="3354054" y="0"/>
                  </a:cubicBezTo>
                  <a:cubicBezTo>
                    <a:pt x="3475420" y="-12279"/>
                    <a:pt x="3895144" y="16299"/>
                    <a:pt x="4036234" y="0"/>
                  </a:cubicBezTo>
                  <a:cubicBezTo>
                    <a:pt x="4177324" y="-16299"/>
                    <a:pt x="4315386" y="34588"/>
                    <a:pt x="4434173" y="0"/>
                  </a:cubicBezTo>
                  <a:cubicBezTo>
                    <a:pt x="4552960" y="-34588"/>
                    <a:pt x="4829546" y="56466"/>
                    <a:pt x="5002657" y="0"/>
                  </a:cubicBezTo>
                  <a:cubicBezTo>
                    <a:pt x="5175768" y="-56466"/>
                    <a:pt x="5535334" y="78018"/>
                    <a:pt x="5684837" y="0"/>
                  </a:cubicBezTo>
                  <a:cubicBezTo>
                    <a:pt x="5717608" y="164309"/>
                    <a:pt x="5675810" y="385820"/>
                    <a:pt x="5684837" y="542925"/>
                  </a:cubicBezTo>
                  <a:cubicBezTo>
                    <a:pt x="5564818" y="544543"/>
                    <a:pt x="5380188" y="516737"/>
                    <a:pt x="5230050" y="542925"/>
                  </a:cubicBezTo>
                  <a:cubicBezTo>
                    <a:pt x="5079912" y="569113"/>
                    <a:pt x="4702763" y="516555"/>
                    <a:pt x="4547870" y="542925"/>
                  </a:cubicBezTo>
                  <a:cubicBezTo>
                    <a:pt x="4392977" y="569295"/>
                    <a:pt x="4251237" y="496563"/>
                    <a:pt x="4036234" y="542925"/>
                  </a:cubicBezTo>
                  <a:cubicBezTo>
                    <a:pt x="3821231" y="589287"/>
                    <a:pt x="3645601" y="490092"/>
                    <a:pt x="3354054" y="542925"/>
                  </a:cubicBezTo>
                  <a:cubicBezTo>
                    <a:pt x="3062507" y="595758"/>
                    <a:pt x="3102698" y="514629"/>
                    <a:pt x="2899267" y="542925"/>
                  </a:cubicBezTo>
                  <a:cubicBezTo>
                    <a:pt x="2695836" y="571221"/>
                    <a:pt x="2604460" y="541875"/>
                    <a:pt x="2501328" y="542925"/>
                  </a:cubicBezTo>
                  <a:cubicBezTo>
                    <a:pt x="2398196" y="543975"/>
                    <a:pt x="2118479" y="516926"/>
                    <a:pt x="1989693" y="542925"/>
                  </a:cubicBezTo>
                  <a:cubicBezTo>
                    <a:pt x="1860907" y="568924"/>
                    <a:pt x="1545308" y="534977"/>
                    <a:pt x="1307513" y="542925"/>
                  </a:cubicBezTo>
                  <a:cubicBezTo>
                    <a:pt x="1069718" y="550873"/>
                    <a:pt x="903321" y="505314"/>
                    <a:pt x="795877" y="542925"/>
                  </a:cubicBezTo>
                  <a:cubicBezTo>
                    <a:pt x="688433" y="580536"/>
                    <a:pt x="312084" y="495061"/>
                    <a:pt x="0" y="542925"/>
                  </a:cubicBezTo>
                  <a:cubicBezTo>
                    <a:pt x="-19459" y="351679"/>
                    <a:pt x="31683" y="208002"/>
                    <a:pt x="0" y="0"/>
                  </a:cubicBezTo>
                  <a:close/>
                </a:path>
              </a:pathLst>
            </a:custGeom>
            <a:solidFill>
              <a:srgbClr val="0f6fc6"/>
            </a:solidFill>
            <a:ln>
              <a:solidFill>
                <a:srgbClr val="0b5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Freeform 13"/>
            <p:cNvSpPr/>
            <p:nvPr/>
          </p:nvSpPr>
          <p:spPr>
            <a:xfrm>
              <a:off x="3498480" y="3984480"/>
              <a:ext cx="5686200" cy="56880"/>
            </a:xfrm>
            <a:custGeom>
              <a:avLst/>
              <a:gdLst/>
              <a:ahLst/>
              <a:rect l="l" t="t" r="r" b="b"/>
              <a:pathLst>
                <a:path w="5686425" h="57393">
                  <a:moveTo>
                    <a:pt x="0" y="28575"/>
                  </a:moveTo>
                  <a:cubicBezTo>
                    <a:pt x="201422" y="16604"/>
                    <a:pt x="422966" y="84870"/>
                    <a:pt x="620935" y="18479"/>
                  </a:cubicBezTo>
                  <a:cubicBezTo>
                    <a:pt x="818904" y="-47913"/>
                    <a:pt x="1013199" y="75649"/>
                    <a:pt x="1241869" y="8382"/>
                  </a:cubicBezTo>
                  <a:cubicBezTo>
                    <a:pt x="1470539" y="-58885"/>
                    <a:pt x="1549722" y="8166"/>
                    <a:pt x="1757362" y="0"/>
                  </a:cubicBezTo>
                  <a:cubicBezTo>
                    <a:pt x="2209224" y="-15965"/>
                    <a:pt x="2275664" y="73337"/>
                    <a:pt x="2657475" y="57150"/>
                  </a:cubicBezTo>
                  <a:cubicBezTo>
                    <a:pt x="3023660" y="48818"/>
                    <a:pt x="3628420" y="11403"/>
                    <a:pt x="4014787" y="14288"/>
                  </a:cubicBezTo>
                  <a:cubicBezTo>
                    <a:pt x="4394724" y="-34228"/>
                    <a:pt x="5107504" y="19659"/>
                    <a:pt x="5314950" y="57150"/>
                  </a:cubicBezTo>
                  <a:cubicBezTo>
                    <a:pt x="5594546" y="59986"/>
                    <a:pt x="5636315" y="54752"/>
                    <a:pt x="5686425" y="28575"/>
                  </a:cubicBezTo>
                </a:path>
              </a:pathLst>
            </a:custGeom>
            <a:noFill/>
            <a:ln>
              <a:solidFill>
                <a:srgbClr val="dbef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Freeform 14"/>
            <p:cNvSpPr/>
            <p:nvPr/>
          </p:nvSpPr>
          <p:spPr>
            <a:xfrm>
              <a:off x="3478680" y="4197600"/>
              <a:ext cx="5705640" cy="100080"/>
            </a:xfrm>
            <a:custGeom>
              <a:avLst/>
              <a:gdLst/>
              <a:ahLst/>
              <a:rect l="l" t="t" r="r" b="b"/>
              <a:pathLst>
                <a:path w="5706027" h="100500">
                  <a:moveTo>
                    <a:pt x="0" y="14288"/>
                  </a:moveTo>
                  <a:cubicBezTo>
                    <a:pt x="265509" y="40482"/>
                    <a:pt x="531019" y="66676"/>
                    <a:pt x="828675" y="71438"/>
                  </a:cubicBezTo>
                  <a:cubicBezTo>
                    <a:pt x="1126331" y="76201"/>
                    <a:pt x="1785938" y="42863"/>
                    <a:pt x="1785938" y="42863"/>
                  </a:cubicBezTo>
                  <a:lnTo>
                    <a:pt x="2971800" y="0"/>
                  </a:lnTo>
                  <a:lnTo>
                    <a:pt x="4400550" y="14288"/>
                  </a:lnTo>
                  <a:cubicBezTo>
                    <a:pt x="4826794" y="30957"/>
                    <a:pt x="5314951" y="95251"/>
                    <a:pt x="5529263" y="100013"/>
                  </a:cubicBezTo>
                  <a:cubicBezTo>
                    <a:pt x="5743575" y="104775"/>
                    <a:pt x="5715000" y="73819"/>
                    <a:pt x="5686425" y="42863"/>
                  </a:cubicBezTo>
                </a:path>
              </a:pathLst>
            </a:custGeom>
            <a:noFill/>
            <a:ln>
              <a:solidFill>
                <a:srgbClr val="dbef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A Simple Self-Contained Telephone Line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55" name="Picture 2"/>
          <p:cNvSpPr/>
          <p:nvPr/>
        </p:nvSpPr>
        <p:spPr>
          <a:xfrm>
            <a:off x="1112760" y="2884320"/>
            <a:ext cx="2488680" cy="2488680"/>
          </a:xfrm>
          <a:prstGeom prst="ellipse">
            <a:avLst/>
          </a:prstGeom>
          <a:blipFill rotWithShape="0">
            <a:blip r:embed="rId1"/>
            <a:srcRect/>
            <a:stretch/>
          </a:blipFill>
          <a:ln cap="rnd" w="190500">
            <a:solidFill>
              <a:srgbClr val="c8c6bd"/>
            </a:solidFill>
            <a:round/>
          </a:ln>
          <a:effectLst>
            <a:glow rad="139680">
              <a:srgbClr val="00ca92">
                <a:alpha val="40000"/>
              </a:srgbClr>
            </a:glow>
            <a:outerShdw algn="bl" blurRad="127080" rotWithShape="0">
              <a:srgbClr val="000000"/>
            </a:outerShdw>
          </a:effectLst>
          <a:scene3d>
            <a:camera fov="5400000" prst="perspectiveFront"/>
            <a:lightRig dir="t" rig="threePt">
              <a:rot lat="0" lon="0" rev="19200000"/>
            </a:lightRig>
          </a:scene3d>
          <a:sp3d extrusionH="25400">
            <a:bevelT prst="hardEdge" w="304800" h="152400"/>
            <a:extrusionClr>
              <a:srgbClr val="000000"/>
            </a:extrusionClr>
          </a:sp3d>
        </p:spPr>
        <p:style>
          <a:lnRef idx="0"/>
          <a:fillRef idx="0"/>
          <a:effectRef idx="0"/>
          <a:fontRef idx="minor"/>
        </p:style>
      </p:sp>
      <p:sp>
        <p:nvSpPr>
          <p:cNvPr id="156" name="Picture 2"/>
          <p:cNvSpPr/>
          <p:nvPr/>
        </p:nvSpPr>
        <p:spPr>
          <a:xfrm>
            <a:off x="9047160" y="2884320"/>
            <a:ext cx="2488680" cy="2488680"/>
          </a:xfrm>
          <a:prstGeom prst="ellipse">
            <a:avLst/>
          </a:prstGeom>
          <a:blipFill rotWithShape="0">
            <a:blip r:embed="rId2"/>
            <a:srcRect/>
            <a:stretch/>
          </a:blipFill>
          <a:ln cap="rnd" w="190500">
            <a:solidFill>
              <a:srgbClr val="c8c6bd"/>
            </a:solidFill>
            <a:round/>
          </a:ln>
          <a:effectLst>
            <a:glow rad="139680">
              <a:srgbClr val="00ca92">
                <a:alpha val="40000"/>
              </a:srgbClr>
            </a:glow>
            <a:outerShdw algn="bl" blurRad="127080" rotWithShape="0">
              <a:srgbClr val="000000"/>
            </a:outerShdw>
          </a:effectLst>
          <a:scene3d>
            <a:camera fov="5400000" prst="perspectiveFront"/>
            <a:lightRig dir="t" rig="threePt">
              <a:rot lat="0" lon="0" rev="19200000"/>
            </a:lightRig>
          </a:scene3d>
          <a:sp3d extrusionH="25400">
            <a:bevelT prst="hardEdge" w="304800" h="152400"/>
            <a:extrusionClr>
              <a:srgbClr val="000000"/>
            </a:extrusionClr>
          </a:sp3d>
        </p:spPr>
        <p:style>
          <a:lnRef idx="0"/>
          <a:fillRef idx="0"/>
          <a:effectRef idx="0"/>
          <a:fontRef idx="minor"/>
        </p:style>
      </p:sp>
      <p:pic>
        <p:nvPicPr>
          <p:cNvPr id="157" name="Graphic 17" descr="Battery with solid fill"/>
          <p:cNvPicPr/>
          <p:nvPr/>
        </p:nvPicPr>
        <p:blipFill>
          <a:blip r:embed="rId3"/>
          <a:stretch/>
        </p:blipFill>
        <p:spPr>
          <a:xfrm>
            <a:off x="5322240" y="4888440"/>
            <a:ext cx="1547280" cy="1547280"/>
          </a:xfrm>
          <a:prstGeom prst="rect">
            <a:avLst/>
          </a:prstGeom>
          <a:ln w="0">
            <a:noFill/>
          </a:ln>
        </p:spPr>
      </p:pic>
      <p:sp>
        <p:nvSpPr>
          <p:cNvPr id="158" name="Rectangle 18"/>
          <p:cNvSpPr/>
          <p:nvPr/>
        </p:nvSpPr>
        <p:spPr>
          <a:xfrm>
            <a:off x="5400720" y="4113360"/>
            <a:ext cx="694800" cy="184680"/>
          </a:xfrm>
          <a:prstGeom prst="rect">
            <a:avLst/>
          </a:prstGeom>
          <a:solidFill>
            <a:srgbClr val="0f6f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Freeform 19"/>
          <p:cNvSpPr/>
          <p:nvPr/>
        </p:nvSpPr>
        <p:spPr>
          <a:xfrm>
            <a:off x="5219280" y="4214880"/>
            <a:ext cx="554400" cy="1442520"/>
          </a:xfrm>
          <a:custGeom>
            <a:avLst/>
            <a:gdLst/>
            <a:ahLst/>
            <a:rect l="l" t="t" r="r" b="b"/>
            <a:pathLst>
              <a:path w="554705" h="1443037">
                <a:moveTo>
                  <a:pt x="167050" y="0"/>
                </a:moveTo>
                <a:cubicBezTo>
                  <a:pt x="371837" y="67865"/>
                  <a:pt x="576624" y="135731"/>
                  <a:pt x="552812" y="314325"/>
                </a:cubicBezTo>
                <a:cubicBezTo>
                  <a:pt x="529000" y="492919"/>
                  <a:pt x="93231" y="883444"/>
                  <a:pt x="24175" y="1071562"/>
                </a:cubicBezTo>
                <a:cubicBezTo>
                  <a:pt x="-44881" y="1259680"/>
                  <a:pt x="46797" y="1351358"/>
                  <a:pt x="138475" y="1443037"/>
                </a:cubicBezTo>
              </a:path>
            </a:pathLst>
          </a:custGeom>
          <a:noFill/>
          <a:ln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Freeform 20"/>
          <p:cNvSpPr/>
          <p:nvPr/>
        </p:nvSpPr>
        <p:spPr>
          <a:xfrm>
            <a:off x="5943960" y="4214880"/>
            <a:ext cx="1388160" cy="1428480"/>
          </a:xfrm>
          <a:custGeom>
            <a:avLst/>
            <a:gdLst/>
            <a:ahLst/>
            <a:rect l="l" t="t" r="r" b="b"/>
            <a:pathLst>
              <a:path w="1388579" h="1428750">
                <a:moveTo>
                  <a:pt x="885620" y="1428750"/>
                </a:moveTo>
                <a:cubicBezTo>
                  <a:pt x="1186848" y="1345406"/>
                  <a:pt x="1488077" y="1262062"/>
                  <a:pt x="1357108" y="1085850"/>
                </a:cubicBezTo>
                <a:cubicBezTo>
                  <a:pt x="1226139" y="909637"/>
                  <a:pt x="297452" y="552450"/>
                  <a:pt x="99808" y="371475"/>
                </a:cubicBezTo>
                <a:cubicBezTo>
                  <a:pt x="-97836" y="190500"/>
                  <a:pt x="36704" y="95250"/>
                  <a:pt x="171245" y="0"/>
                </a:cubicBezTo>
              </a:path>
            </a:pathLst>
          </a:custGeom>
          <a:noFill/>
          <a:ln>
            <a:solidFill>
              <a:srgbClr val="dbef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60" dur="indefinite" restart="never" nodeType="tmRoot">
          <p:childTnLst>
            <p:seq>
              <p:cTn id="61" dur="indefinite" nodeType="mainSeq">
                <p:childTnLst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28520" y="365040"/>
            <a:ext cx="8329680" cy="2177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A Basic Rotary Telephone</a:t>
            </a:r>
            <a:endParaRPr b="0" lang="en-US" sz="4000" spc="-1" strike="noStrike">
              <a:solidFill>
                <a:srgbClr val="ffffff"/>
              </a:solidFill>
              <a:latin typeface="Consolas"/>
            </a:endParaRPr>
          </a:p>
        </p:txBody>
      </p:sp>
      <p:sp>
        <p:nvSpPr>
          <p:cNvPr id="162" name="TextBox 3"/>
          <p:cNvSpPr/>
          <p:nvPr/>
        </p:nvSpPr>
        <p:spPr>
          <a:xfrm>
            <a:off x="128520" y="6031080"/>
            <a:ext cx="120628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Hearfield, J. (2009). </a:t>
            </a:r>
            <a:r>
              <a:rPr b="0" i="1" lang="en-US" sz="1800" spc="-1" strike="noStrike">
                <a:solidFill>
                  <a:srgbClr val="ffffff"/>
                </a:solidFill>
                <a:latin typeface="Consolas"/>
              </a:rPr>
              <a:t>The first one-piece telephone: Type 330</a:t>
            </a:r>
            <a:r>
              <a:rPr b="0" lang="en-US" sz="1800" spc="-1" strike="noStrike">
                <a:solidFill>
                  <a:srgbClr val="ffffff"/>
                </a:solidFill>
                <a:latin typeface="Consolas"/>
              </a:rPr>
              <a:t>. John and Marion Hearfield. http://www.johnhearfield.com/Telephone/One_piece.htm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‌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{D0A12BFB-43D0-1245-A258-C76E7B2C5BB7}tf10001063</Template>
  <TotalTime>261</TotalTime>
  <Application>LibreOffice/7.3.7.2$Linux_X86_64 LibreOffice_project/30$Build-2</Application>
  <AppVersion>15.0000</AppVersion>
  <Words>410</Words>
  <Paragraphs>45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2023-04-07T12:55:56Z</dcterms:created>
  <dc:creator>Zachary J. Rohrbach</dc:creator>
  <dc:description/>
  <dc:language>en-US</dc:language>
  <cp:lastModifiedBy/>
  <dcterms:modified xsi:type="dcterms:W3CDTF">2023-06-12T14:26:47Z</dcterms:modified>
  <cp:revision>11</cp:revision>
  <dc:subject/>
  <dc:title>Analog Telephone Physics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PresentationFormat">
    <vt:lpwstr>Widescreen</vt:lpwstr>
  </property>
  <property fmtid="{D5CDD505-2E9C-101B-9397-08002B2CF9AE}" pid="4" name="Slides">
    <vt:i4>13</vt:i4>
  </property>
</Properties>
</file>